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0" r:id="rId3"/>
    <p:sldId id="259" r:id="rId4"/>
    <p:sldId id="261" r:id="rId5"/>
    <p:sldId id="263" r:id="rId6"/>
    <p:sldId id="264" r:id="rId7"/>
    <p:sldId id="266" r:id="rId8"/>
    <p:sldId id="279" r:id="rId9"/>
    <p:sldId id="280" r:id="rId10"/>
    <p:sldId id="283" r:id="rId11"/>
    <p:sldId id="286" r:id="rId12"/>
    <p:sldId id="289" r:id="rId13"/>
    <p:sldId id="281" r:id="rId14"/>
    <p:sldId id="268" r:id="rId15"/>
    <p:sldId id="271" r:id="rId16"/>
    <p:sldId id="269" r:id="rId17"/>
    <p:sldId id="288" r:id="rId18"/>
    <p:sldId id="270" r:id="rId19"/>
    <p:sldId id="265" r:id="rId20"/>
    <p:sldId id="267" r:id="rId21"/>
    <p:sldId id="290" r:id="rId22"/>
    <p:sldId id="291" r:id="rId23"/>
    <p:sldId id="292" r:id="rId24"/>
    <p:sldId id="293" r:id="rId25"/>
    <p:sldId id="278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CCFFCC"/>
    <a:srgbClr val="CCFF99"/>
    <a:srgbClr val="F7FFFF"/>
    <a:srgbClr val="EBFFEB"/>
    <a:srgbClr val="DDFFFF"/>
    <a:srgbClr val="E1FF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7F7645-6D26-433C-B9AD-DE17BC28552A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28CDA0-65A2-4D65-8FE9-C14D553DB6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46A5B1-A9D0-4A62-BA70-BD3AEEB65778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EAAD9F0-AB3B-489A-9832-F4DC8F4A4E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AB88-E0C5-4F11-9CC8-FB1AD968751F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FC8D-F265-49E2-86F6-102E10EBDA2D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46B2-41AA-43C2-BD99-97814DEDA959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9D31-B1B5-4866-ACC6-8F47F675EE13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0615-517B-4BB5-8148-F9EDA702AAC4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797A-A69F-4538-BFB8-C8789B421062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5039-8C4B-42E0-BDBD-772432F67B0E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5C52-9432-4E8A-9EF6-401A924A2512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10C5-83BD-45E7-99F2-63B8ED479659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D557-0D7B-4B75-94EB-B0C92EC27B3B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F982-7C52-4121-A451-AD430EF50C47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742A-78D8-4C7F-A54B-5F49615B65D9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1F22-0BBA-47AE-B140-5670494E7AA7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66C0-9489-42CE-95C4-3D4D3A1E1515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CD42-A707-4F52-99CC-926D6D71823E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95EA-B0DC-4A0D-9435-4C582BD13C07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A1A4-1E24-4471-B13A-927C0AACC9AB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C84-5485-4A88-9E69-E446EED08579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5B61-05EB-4B39-B167-2647BA918AF7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946F-DF6D-424B-B236-9AA59973720A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DDA2-DA78-49FD-99A0-0DFF173B4139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3256-F08B-46C8-9937-EE18D00FF2D2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2B97-A27A-49A7-ABB3-A986478197A2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23D2-F60A-4E14-A611-151FFBB4B6AB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51F1-7DB4-480B-81C8-01092B34137F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AC1C-8797-4519-9E08-993D5400FC29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E0A1-C207-436F-B282-ED99DD0C73B6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ADFF-8AFE-4092-AF06-8FC4DD2CCF83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EAC1-4567-40AC-B3ED-84BF79C1D266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F379-C832-4F11-92AC-6447C53F755C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C00F-C577-4E67-9F40-706D99704836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BF5D-FFE5-4D99-82D9-BC9363F17E67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191-0ED3-488E-979A-D89F5DC77F34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223C4-AC0D-444B-82E3-5F07C0526F33}" type="datetimeFigureOut">
              <a:rPr lang="es-ES"/>
              <a:pPr>
                <a:defRPr/>
              </a:pPr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24525" y="6381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0FFA790-1A98-45FB-8245-D64A9B2A2A68}" type="slidenum">
              <a:rPr lang="es-ES"/>
              <a:pPr>
                <a:defRPr/>
              </a:pPr>
              <a:t>‹#›</a:t>
            </a:fld>
            <a:r>
              <a:rPr lang="es-ES"/>
              <a:t>Silvia Nogareda Cuixart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16688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7D0D0E3-0E1B-4D3E-9C57-41A40F207CFF}" type="slidenum">
              <a:rPr lang="es-ES"/>
              <a:pPr>
                <a:defRPr/>
              </a:pPr>
              <a:t>‹#›</a:t>
            </a:fld>
            <a:r>
              <a:rPr lang="es-ES"/>
              <a:t>1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356100" y="476250"/>
            <a:ext cx="423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solidFill>
                  <a:srgbClr val="008000"/>
                </a:solidFill>
                <a:cs typeface="+mn-cs"/>
              </a:rPr>
              <a:t>TIEMPO, TRABAJO, PRODUCTIVIDAD Y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Marcador de contenido"/>
          <p:cNvSpPr>
            <a:spLocks noGrp="1"/>
          </p:cNvSpPr>
          <p:nvPr>
            <p:ph idx="1"/>
          </p:nvPr>
        </p:nvSpPr>
        <p:spPr bwMode="auto">
          <a:xfrm>
            <a:off x="395288" y="1700213"/>
            <a:ext cx="8229600" cy="2592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s-ES" sz="2000" b="1" smtClean="0">
              <a:solidFill>
                <a:srgbClr val="008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ES" sz="2800" b="1" smtClean="0"/>
          </a:p>
          <a:p>
            <a:pPr algn="ctr" eaLnBrk="1" hangingPunct="1">
              <a:buFont typeface="Arial" charset="0"/>
              <a:buNone/>
            </a:pPr>
            <a:r>
              <a:rPr lang="es-ES" sz="2600" b="1" smtClean="0">
                <a:solidFill>
                  <a:srgbClr val="008000"/>
                </a:solidFill>
              </a:rPr>
              <a:t>EL TRABAJO A TURNOS Y NOCTURNO COMO AGRAVANTE </a:t>
            </a:r>
          </a:p>
          <a:p>
            <a:pPr algn="ctr" eaLnBrk="1" hangingPunct="1">
              <a:buFont typeface="Arial" charset="0"/>
              <a:buNone/>
            </a:pPr>
            <a:r>
              <a:rPr lang="es-ES" sz="2600" b="1" smtClean="0">
                <a:solidFill>
                  <a:srgbClr val="008000"/>
                </a:solidFill>
              </a:rPr>
              <a:t>DE LA EXPOSICIÓN A LOS RIESGOS LABORALES</a:t>
            </a:r>
          </a:p>
          <a:p>
            <a:pPr algn="ctr" eaLnBrk="1" hangingPunct="1">
              <a:buFont typeface="Arial" charset="0"/>
              <a:buNone/>
            </a:pPr>
            <a:endParaRPr lang="es-ES" sz="2600" b="1" smtClean="0">
              <a:solidFill>
                <a:srgbClr val="008000"/>
              </a:solidFill>
            </a:endParaRP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692275" y="4365625"/>
            <a:ext cx="59039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FF9900"/>
                </a:solidFill>
                <a:latin typeface="Calibri" pitchFamily="34" charset="0"/>
              </a:rPr>
              <a:t>Silvia Nogareda Cuixart</a:t>
            </a:r>
          </a:p>
          <a:p>
            <a:pPr algn="ctr"/>
            <a:r>
              <a:rPr lang="es-ES" sz="1600" b="1">
                <a:solidFill>
                  <a:srgbClr val="FF9900"/>
                </a:solidFill>
                <a:latin typeface="Calibri" pitchFamily="34" charset="0"/>
              </a:rPr>
              <a:t>Centro Nacional de Condiciones de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395288" y="1916113"/>
            <a:ext cx="820896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" b="1"/>
              <a:t>Un 60-70% de los trabajadores en turnos se queja de alteraciones del sueño y de fatiga aumentada durante el turno nocturno. </a:t>
            </a: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" b="1"/>
              <a:t>El trabajador lo atribuye a la falta de sueño suficiente y reparador. </a:t>
            </a: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" b="1"/>
              <a:t>Una consecuencia extrema de la privación de sueño es la llamada </a:t>
            </a:r>
            <a:r>
              <a:rPr lang="es-ES" b="1">
                <a:solidFill>
                  <a:srgbClr val="008000"/>
                </a:solidFill>
              </a:rPr>
              <a:t>"parálisis nocturna",</a:t>
            </a:r>
            <a:r>
              <a:rPr lang="es-ES" b="1"/>
              <a:t> episodios de 1-2 minutos de duración, en los cuales los individuos están conscientes de lo que ocurre a su alrededor pero son incapaces de actuar. </a:t>
            </a: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s-ES" b="1"/>
              <a:t>Esto explica incidentes menores y accidentes de trabajo graves de clara predominancia nocturna</a:t>
            </a:r>
            <a:r>
              <a:rPr lang="es-ES" sz="2000" b="1"/>
              <a:t>.</a:t>
            </a:r>
            <a:endParaRPr lang="es-ES_tradnl" sz="2000" b="1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627313" y="1052513"/>
            <a:ext cx="3846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/>
              <a:t>TRASTORNOS DEL SUEÑO</a:t>
            </a:r>
            <a:endParaRPr lang="es-E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051050" y="2205038"/>
            <a:ext cx="5756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s-ES" sz="1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Abortos espontáneos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Fetos pretérmino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Bajo peso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Ciclos menstruales irregulares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Retraso crecimiento fetal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Tiempo de embarazo retardado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Descenso de la fecundidad</a:t>
            </a: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endParaRPr lang="es-ES" b="1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000000"/>
                </a:solidFill>
              </a:rPr>
              <a:t>Mayor prevalencia del síndrome pre y menstrual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916238" y="1341438"/>
            <a:ext cx="3457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008000"/>
                </a:solidFill>
              </a:rPr>
              <a:t>SALUD REPRODUCTIVA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7772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El trabajo a turno está incluido en el </a:t>
            </a:r>
            <a:r>
              <a:rPr lang="es-ES" b="1">
                <a:solidFill>
                  <a:srgbClr val="FF6600"/>
                </a:solidFill>
                <a:latin typeface="Times New Roman" pitchFamily="18" charset="0"/>
              </a:rPr>
              <a:t>grupo 2A</a:t>
            </a:r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 de la Agencia Internacional para la Investigación sobre el Cáncer IARC, agencia de la Organización Mundial de la Salud (OMS).</a:t>
            </a:r>
          </a:p>
          <a:p>
            <a:pPr algn="just" eaLnBrk="0" hangingPunct="0"/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Hay evidencias de que el trabajo </a:t>
            </a:r>
            <a:r>
              <a:rPr lang="es-ES" b="1">
                <a:solidFill>
                  <a:srgbClr val="CC3300"/>
                </a:solidFill>
                <a:latin typeface="Times New Roman" pitchFamily="18" charset="0"/>
              </a:rPr>
              <a:t>nocturno</a:t>
            </a:r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 perjudica a la salud en ambos sexos, los trabajadores</a:t>
            </a:r>
            <a:r>
              <a:rPr lang="es-ES" sz="1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nocturnos sufren de envejecimiento prematuro, alteraciones cardiovasculares, digestivas, del sueño, estrés y migrañas... .</a:t>
            </a:r>
          </a:p>
          <a:p>
            <a:pPr algn="just" eaLnBrk="0" hangingPunct="0"/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Este colectivo que trabaja de </a:t>
            </a:r>
            <a:r>
              <a:rPr lang="es-ES" b="1">
                <a:solidFill>
                  <a:srgbClr val="FF6600"/>
                </a:solidFill>
                <a:latin typeface="Times New Roman" pitchFamily="18" charset="0"/>
              </a:rPr>
              <a:t>noche</a:t>
            </a:r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 tiene mayor posibilidad de desarrollar un tumor.</a:t>
            </a:r>
          </a:p>
          <a:p>
            <a:pPr algn="just" eaLnBrk="0" hangingPunct="0"/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En las mujeres se ha observado un </a:t>
            </a:r>
            <a:r>
              <a:rPr lang="es-ES" b="1">
                <a:solidFill>
                  <a:srgbClr val="FF6600"/>
                </a:solidFill>
                <a:latin typeface="Times New Roman" pitchFamily="18" charset="0"/>
              </a:rPr>
              <a:t>aumento de cáncer de mama</a:t>
            </a:r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 en trabajadoras que han estado a turno durante muchos años.</a:t>
            </a:r>
          </a:p>
          <a:p>
            <a:pPr algn="just" eaLnBrk="0" hangingPunct="0"/>
            <a:endParaRPr lang="es-ES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  <a:latin typeface="Times New Roman" pitchFamily="18" charset="0"/>
              </a:rPr>
              <a:t> Serán necesarios más trabajos para confirmar este hecho.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555875" y="1052513"/>
            <a:ext cx="31162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2200" b="1">
                <a:solidFill>
                  <a:srgbClr val="008000"/>
                </a:solidFill>
              </a:rPr>
              <a:t>CÁNCER Y TUMORES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539750" y="1700213"/>
            <a:ext cx="8305800" cy="2362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419475" y="1341438"/>
            <a:ext cx="1752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/>
              <a:t>PERSONALES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760413" y="1701800"/>
            <a:ext cx="2438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 u="sng">
                <a:solidFill>
                  <a:srgbClr val="FF6600"/>
                </a:solidFill>
              </a:rPr>
              <a:t>Edad</a:t>
            </a:r>
            <a:r>
              <a:rPr lang="es-ES_tradnl" sz="1600" b="1">
                <a:solidFill>
                  <a:srgbClr val="FF6600"/>
                </a:solidFill>
              </a:rPr>
              <a:t>: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efectos acumulativos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débil salud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tendencia matutina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alteración del sueño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3059113" y="4149725"/>
            <a:ext cx="3352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/>
              <a:t>TOLERANCIA SITUACIONAL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3779838" y="5445125"/>
            <a:ext cx="15827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/>
              <a:t>ECONÓMICAS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987675" y="5876925"/>
            <a:ext cx="3200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600" b="1"/>
              <a:t>SOCIALES / FAMILIARES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2700338" y="4508500"/>
            <a:ext cx="3657600" cy="825500"/>
          </a:xfrm>
          <a:prstGeom prst="rect">
            <a:avLst/>
          </a:prstGeom>
          <a:gradFill rotWithShape="1">
            <a:gsLst>
              <a:gs pos="0">
                <a:srgbClr val="CCFFCC">
                  <a:alpha val="98000"/>
                </a:srgbClr>
              </a:gs>
              <a:gs pos="100000">
                <a:srgbClr val="F8FFF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600" b="1"/>
              <a:t>Condiciones de la vivienda</a:t>
            </a:r>
          </a:p>
          <a:p>
            <a:pPr algn="ctr" eaLnBrk="0" hangingPunct="0"/>
            <a:r>
              <a:rPr lang="es-ES_tradnl" sz="1600" b="1"/>
              <a:t>Presencia hijos menores</a:t>
            </a:r>
          </a:p>
          <a:p>
            <a:pPr algn="ctr" eaLnBrk="0" hangingPunct="0"/>
            <a:r>
              <a:rPr lang="es-ES_tradnl" sz="1600" b="1"/>
              <a:t> Promoción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684213" y="2997200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 u="sng">
                <a:solidFill>
                  <a:srgbClr val="008000"/>
                </a:solidFill>
              </a:rPr>
              <a:t>Características psicosomáticas</a:t>
            </a:r>
            <a:r>
              <a:rPr lang="es-ES_tradnl" sz="1600" b="1">
                <a:solidFill>
                  <a:srgbClr val="008000"/>
                </a:solidFill>
              </a:rPr>
              <a:t>: </a:t>
            </a:r>
          </a:p>
          <a:p>
            <a:pPr eaLnBrk="0" hangingPunct="0"/>
            <a:r>
              <a:rPr lang="es-ES_tradnl" sz="1600" b="1">
                <a:solidFill>
                  <a:srgbClr val="008000"/>
                </a:solidFill>
              </a:rPr>
              <a:t>emotividad</a:t>
            </a:r>
          </a:p>
          <a:p>
            <a:pPr eaLnBrk="0" hangingPunct="0"/>
            <a:r>
              <a:rPr lang="es-ES_tradnl" sz="1600" b="1">
                <a:solidFill>
                  <a:srgbClr val="008000"/>
                </a:solidFill>
              </a:rPr>
              <a:t>estados depresivos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5364163" y="2708275"/>
            <a:ext cx="3200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 u="sng">
                <a:solidFill>
                  <a:srgbClr val="FF6600"/>
                </a:solidFill>
              </a:rPr>
              <a:t>Características fisiológicas</a:t>
            </a:r>
            <a:r>
              <a:rPr lang="es-ES_tradnl" sz="1600" b="1">
                <a:solidFill>
                  <a:srgbClr val="FF6600"/>
                </a:solidFill>
              </a:rPr>
              <a:t>: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gente matutina/vespertina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flexibilidad modificar hábitos </a:t>
            </a:r>
          </a:p>
          <a:p>
            <a:pPr eaLnBrk="0" hangingPunct="0"/>
            <a:r>
              <a:rPr lang="es-ES_tradnl" sz="1600" b="1">
                <a:solidFill>
                  <a:srgbClr val="FF6600"/>
                </a:solidFill>
              </a:rPr>
              <a:t>capacidad tolerar sueño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1641475"/>
            <a:ext cx="3124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 u="sng">
                <a:solidFill>
                  <a:srgbClr val="008000"/>
                </a:solidFill>
              </a:rPr>
              <a:t>Sexo</a:t>
            </a:r>
            <a:r>
              <a:rPr lang="es-ES_tradnl" sz="1600" b="1">
                <a:solidFill>
                  <a:srgbClr val="008000"/>
                </a:solidFill>
              </a:rPr>
              <a:t>: </a:t>
            </a:r>
          </a:p>
          <a:p>
            <a:pPr eaLnBrk="0" hangingPunct="0"/>
            <a:r>
              <a:rPr lang="es-ES_tradnl" sz="1600" b="1">
                <a:solidFill>
                  <a:srgbClr val="008000"/>
                </a:solidFill>
              </a:rPr>
              <a:t>Mujeres: </a:t>
            </a:r>
          </a:p>
          <a:p>
            <a:pPr eaLnBrk="0" hangingPunct="0"/>
            <a:r>
              <a:rPr lang="es-ES_tradnl" sz="1600" b="1">
                <a:solidFill>
                  <a:srgbClr val="008000"/>
                </a:solidFill>
              </a:rPr>
              <a:t>frecuencia cardiaca alta </a:t>
            </a:r>
          </a:p>
          <a:p>
            <a:pPr eaLnBrk="0" hangingPunct="0"/>
            <a:r>
              <a:rPr lang="es-ES_tradnl" sz="1600" b="1">
                <a:solidFill>
                  <a:srgbClr val="008000"/>
                </a:solidFill>
              </a:rPr>
              <a:t>metabolismo basal alto </a:t>
            </a:r>
            <a:endParaRPr lang="es-ES_tradnl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1476375" y="90805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>
                <a:solidFill>
                  <a:srgbClr val="008000"/>
                </a:solidFill>
              </a:rPr>
              <a:t>FACTORES QUE INFLUYEN EN LA ADAPTACIÓN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1835150" y="1916113"/>
            <a:ext cx="576103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/>
              <a:t>Agravante </a:t>
            </a:r>
            <a:r>
              <a:rPr lang="es-ES" sz="2200" b="1">
                <a:solidFill>
                  <a:srgbClr val="008000"/>
                </a:solidFill>
              </a:rPr>
              <a:t>específico</a:t>
            </a:r>
            <a:r>
              <a:rPr lang="es-ES" sz="2200" b="1"/>
              <a:t> en trabajos de:</a:t>
            </a:r>
          </a:p>
          <a:p>
            <a:pPr>
              <a:spcBef>
                <a:spcPct val="50000"/>
              </a:spcBef>
            </a:pPr>
            <a:endParaRPr lang="es-ES" sz="2200" b="1"/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 Carga mental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Carga física 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Ruido 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Sustancias tóxicas</a:t>
            </a:r>
          </a:p>
          <a:p>
            <a:pPr lvl="2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Embarazo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58888" y="1989138"/>
            <a:ext cx="66976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 b="1"/>
              <a:t>La </a:t>
            </a:r>
            <a:r>
              <a:rPr lang="es-ES" sz="2200" b="1">
                <a:solidFill>
                  <a:srgbClr val="008000"/>
                </a:solidFill>
              </a:rPr>
              <a:t>toxicidad</a:t>
            </a:r>
            <a:r>
              <a:rPr lang="es-ES" sz="2200" b="1"/>
              <a:t> de un producto o medicamento</a:t>
            </a:r>
          </a:p>
          <a:p>
            <a:endParaRPr lang="es-ES" sz="2200" b="1"/>
          </a:p>
          <a:p>
            <a:r>
              <a:rPr lang="es-ES" sz="2200" b="1"/>
              <a:t>	es variable según la </a:t>
            </a:r>
            <a:r>
              <a:rPr lang="es-ES" sz="2200" b="1">
                <a:solidFill>
                  <a:srgbClr val="FF6600"/>
                </a:solidFill>
              </a:rPr>
              <a:t>cronobiología</a:t>
            </a:r>
          </a:p>
          <a:p>
            <a:endParaRPr lang="es-ES" sz="2200" b="1">
              <a:solidFill>
                <a:srgbClr val="FF6600"/>
              </a:solidFill>
            </a:endParaRPr>
          </a:p>
          <a:p>
            <a:endParaRPr lang="es-ES" sz="2200" b="1">
              <a:solidFill>
                <a:srgbClr val="FF6600"/>
              </a:solidFill>
            </a:endParaRPr>
          </a:p>
          <a:p>
            <a:r>
              <a:rPr lang="es-ES" sz="2200" b="1"/>
              <a:t>	Es decir, según el momento del día </a:t>
            </a:r>
          </a:p>
          <a:p>
            <a:endParaRPr lang="es-ES" sz="2200" b="1"/>
          </a:p>
          <a:p>
            <a:r>
              <a:rPr lang="es-ES" sz="2200" b="1"/>
              <a:t>	en que se tomen, inhalen, manipulen, etc.</a:t>
            </a:r>
          </a:p>
          <a:p>
            <a:endParaRPr lang="es-ES" sz="2200" b="1"/>
          </a:p>
          <a:p>
            <a:endParaRPr lang="es-ES" sz="2200" b="1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820896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s-ES" sz="2200" b="1">
                <a:solidFill>
                  <a:srgbClr val="008000"/>
                </a:solidFill>
              </a:rPr>
              <a:t>CARGA MENTAL:</a:t>
            </a:r>
          </a:p>
          <a:p>
            <a:pPr>
              <a:spcBef>
                <a:spcPct val="20000"/>
              </a:spcBef>
              <a:spcAft>
                <a:spcPct val="35000"/>
              </a:spcAft>
            </a:pPr>
            <a:r>
              <a:rPr lang="es-ES" sz="2200" b="1">
                <a:solidFill>
                  <a:srgbClr val="FF6600"/>
                </a:solidFill>
              </a:rPr>
              <a:t>Alteración de los ciclos circadianos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Aumento del tiempo de respuesta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Lentitud razonamiento</a:t>
            </a:r>
          </a:p>
          <a:p>
            <a:pPr lvl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200" b="1"/>
              <a:t>Disminución en el tiempo de detección de señales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 rot="8475387">
            <a:off x="3492500" y="5013325"/>
            <a:ext cx="792163" cy="309563"/>
          </a:xfrm>
          <a:prstGeom prst="rightArrow">
            <a:avLst>
              <a:gd name="adj1" fmla="val 50000"/>
              <a:gd name="adj2" fmla="val 63974"/>
            </a:avLst>
          </a:prstGeom>
          <a:solidFill>
            <a:schemeClr val="bg1"/>
          </a:solidFill>
          <a:ln w="4445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835150" y="4365625"/>
            <a:ext cx="489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 b="1">
                <a:solidFill>
                  <a:srgbClr val="FF6600"/>
                </a:solidFill>
              </a:rPr>
              <a:t>Disminución sueño = Fatiga mental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9750" y="5589588"/>
            <a:ext cx="7993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/>
              <a:t>     Aumento de la CM                     Aumento de los AATT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2198294">
            <a:off x="4356100" y="5013325"/>
            <a:ext cx="874713" cy="303213"/>
          </a:xfrm>
          <a:prstGeom prst="rightArrow">
            <a:avLst>
              <a:gd name="adj1" fmla="val 50000"/>
              <a:gd name="adj2" fmla="val 72120"/>
            </a:avLst>
          </a:prstGeom>
          <a:solidFill>
            <a:schemeClr val="bg1"/>
          </a:solidFill>
          <a:ln w="44450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84213" y="2205038"/>
            <a:ext cx="7772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s-ES" sz="1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</a:rPr>
              <a:t>Limitar el sueño a seis horas o menos en noches sucesivas origina una disminución del rendimiento. </a:t>
            </a:r>
          </a:p>
          <a:p>
            <a:pPr algn="just" eaLnBrk="0" hangingPunct="0"/>
            <a:endParaRPr lang="es-ES" b="1">
              <a:solidFill>
                <a:srgbClr val="000000"/>
              </a:solidFill>
            </a:endParaRPr>
          </a:p>
          <a:p>
            <a:pPr algn="just" eaLnBrk="0" hangingPunct="0"/>
            <a:endParaRPr lang="es-ES" b="1">
              <a:solidFill>
                <a:srgbClr val="000000"/>
              </a:solidFill>
            </a:endParaRPr>
          </a:p>
          <a:p>
            <a:pPr algn="just" eaLnBrk="0" hangingPunct="0"/>
            <a:r>
              <a:rPr lang="es-ES" b="1">
                <a:solidFill>
                  <a:srgbClr val="000000"/>
                </a:solidFill>
              </a:rPr>
              <a:t>Dormir menos de cuatro horas por noche produce un aumento de los fallos en el rendimiento y reduce la velocidad y la precisión de ejecución de las tareas.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76600" y="1292225"/>
            <a:ext cx="2139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008000"/>
                </a:solidFill>
              </a:rPr>
              <a:t>RENDIMIENTO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"/>
          <p:cNvSpPr txBox="1">
            <a:spLocks noChangeArrowheads="1"/>
          </p:cNvSpPr>
          <p:nvPr/>
        </p:nvSpPr>
        <p:spPr bwMode="auto">
          <a:xfrm>
            <a:off x="1331913" y="1341438"/>
            <a:ext cx="7056437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spcAft>
                <a:spcPct val="30000"/>
              </a:spcAft>
            </a:pPr>
            <a:r>
              <a:rPr lang="es-ES" sz="2200" b="1">
                <a:solidFill>
                  <a:srgbClr val="008000"/>
                </a:solidFill>
              </a:rPr>
              <a:t>CARGA FíSICA</a:t>
            </a:r>
          </a:p>
          <a:p>
            <a:pPr>
              <a:lnSpc>
                <a:spcPct val="105000"/>
              </a:lnSpc>
              <a:spcBef>
                <a:spcPct val="50000"/>
              </a:spcBef>
              <a:spcAft>
                <a:spcPct val="30000"/>
              </a:spcAft>
            </a:pPr>
            <a:endParaRPr lang="es-ES" sz="2200" b="1">
              <a:solidFill>
                <a:srgbClr val="008000"/>
              </a:solidFill>
            </a:endParaRP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30000"/>
              </a:spcAft>
            </a:pPr>
            <a:r>
              <a:rPr lang="es-ES" sz="2000" b="1"/>
              <a:t>Alteración de los ciclos circadianos:</a:t>
            </a:r>
          </a:p>
          <a:p>
            <a:pPr marL="1143000" lvl="2" indent="-228600" algn="just">
              <a:lnSpc>
                <a:spcPct val="105000"/>
              </a:lnSpc>
              <a:spcBef>
                <a:spcPct val="15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000" b="1"/>
              <a:t>Tensión arterial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000" b="1"/>
              <a:t>Frecuencia cardíaca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" sz="2000" b="1"/>
              <a:t>Temperatura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_tradnl" sz="2000" b="1"/>
              <a:t>Consumo oxigeno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_tradnl" sz="2000" b="1"/>
              <a:t>Ritmo respiratorio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_tradnl" sz="2000" b="1"/>
              <a:t>Capacidad respiratoria</a:t>
            </a:r>
          </a:p>
          <a:p>
            <a:pPr marL="1143000" lvl="2" indent="-22860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ES_tradnl" sz="2000" b="1"/>
              <a:t>Metabolismo basal</a:t>
            </a:r>
          </a:p>
          <a:p>
            <a:pPr marL="742950" lvl="1" indent="-285750" algn="just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es-ES" sz="2000" b="1"/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pic>
        <p:nvPicPr>
          <p:cNvPr id="36866" name="Picture 4" descr="Mejores momen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12875"/>
            <a:ext cx="5535613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585913"/>
            <a:ext cx="7981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23850" y="1052513"/>
            <a:ext cx="839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Estudio comparativo de puestos de trabajo con turnicidad: condiciones de trabajo y efecto (2011)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268538" y="5373688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Diferencia significativa con los no turnos</a:t>
            </a:r>
          </a:p>
          <a:p>
            <a:pPr algn="ctr"/>
            <a:r>
              <a:rPr lang="es-ES" sz="1400"/>
              <a:t>Prob. Chicuadrado: P=0,0170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18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200" b="1"/>
              <a:t>CARGA FÍSICA + RUIDO + TURNICIDAD</a:t>
            </a:r>
          </a:p>
          <a:p>
            <a:pPr algn="ctr">
              <a:spcBef>
                <a:spcPct val="50000"/>
              </a:spcBef>
            </a:pPr>
            <a:endParaRPr lang="es-ES" sz="2000" b="1"/>
          </a:p>
          <a:p>
            <a:pPr algn="ctr">
              <a:spcBef>
                <a:spcPct val="50000"/>
              </a:spcBef>
            </a:pPr>
            <a:endParaRPr lang="es-ES" sz="2000" b="1"/>
          </a:p>
          <a:p>
            <a:pPr algn="ctr">
              <a:spcBef>
                <a:spcPct val="50000"/>
              </a:spcBef>
            </a:pPr>
            <a:endParaRPr lang="es-ES" sz="2000" b="1"/>
          </a:p>
          <a:p>
            <a:pPr algn="ctr">
              <a:spcBef>
                <a:spcPct val="50000"/>
              </a:spcBef>
            </a:pPr>
            <a:r>
              <a:rPr lang="es-ES" sz="2200" b="1"/>
              <a:t>AUMENTO RIESGO ENFERMEDADES CARDIOVASCULARES</a:t>
            </a:r>
          </a:p>
        </p:txBody>
      </p:sp>
      <p:pic>
        <p:nvPicPr>
          <p:cNvPr id="32771" name="Picture 4" descr="MC90043261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813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-84138" y="6477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s-ES" sz="2400">
              <a:latin typeface="Times New Roman" pitchFamily="18" charset="0"/>
            </a:endParaRPr>
          </a:p>
        </p:txBody>
      </p:sp>
      <p:graphicFrame>
        <p:nvGraphicFramePr>
          <p:cNvPr id="82989" name="Group 45"/>
          <p:cNvGraphicFramePr>
            <a:graphicFrameLocks noGrp="1"/>
          </p:cNvGraphicFramePr>
          <p:nvPr/>
        </p:nvGraphicFramePr>
        <p:xfrm>
          <a:off x="0" y="1125538"/>
          <a:ext cx="9144000" cy="5548312"/>
        </p:xfrm>
        <a:graphic>
          <a:graphicData uri="http://schemas.openxmlformats.org/drawingml/2006/table">
            <a:tbl>
              <a:tblPr/>
              <a:tblGrid>
                <a:gridCol w="4219575"/>
                <a:gridCol w="182563"/>
                <a:gridCol w="4741862"/>
              </a:tblGrid>
              <a:tr h="303213"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Factor ergon</a:t>
                      </a: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mico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3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Trabajo a turnos y trabo nocturno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365"/>
                    </a:solidFill>
                  </a:tcPr>
                </a:tc>
              </a:tr>
              <a:tr h="109855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Definición: El Estatuto de los Trabajadores define el trabajo a turnos como “toda forma de organización del trabajo en equipo según la cual los trabajadores ocupan sucesivamente los mismos puestos de trabajo, según un cierto ritmo, continuo o discontinuo, implicando para el trabajador la necesidad de prestar sus servicios en horas diferentes en un período determinado de días o de semanas”. 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Se considera trabajo nocturno el que tiene lugar “entre las 10 de la noche y las 6 de la mañana” y se considera trabajadora nocturna a la que “invierte no menos de tres horas de su trabajo diario o al menos una tercera parte de su jornada anual en este tipo de horario.”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625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Efectos en el embarazo y la lactancia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3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Mujer no embarazada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Posibles alteraciones de la menstruación. 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Posible disminución de la fecundidad.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Embarazada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Alteraciones en los ciclos biológicos.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Alteración en las fases del sueño, en su calidad y en su cantidad.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Aumento de la fatiga.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Alteraciones en los hábitos alimentarios. 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Interferencias en la cronofarmacología.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Aparición a corto o medio plazo de trastornos digestivos, metabólicos, nerviosos o cardiovasculares.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Alteraciones en la salud social y familiar.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Feto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Riesgo espontáneo de aborto, parto prematuro, feto con bajo peso.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Periodo riesgo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0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Todo el embarazo, especialmente los seis primeros meses y en época de fecundidad.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1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Ocupaciones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3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7038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Trabajadoras que trabajen de noche: personal sanitario, hostelería, vigilantes, panaderas, telefonistas, etc.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Trabajadoras que tengan un horario de turnos rotatorios: trabajo hospitalario, trabajos de proceso continuo, industria textil, manufactureras, etc. 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1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Tareas de riesgo (trabajadora expuesta)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3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876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0" algn="l"/>
                        </a:tabLst>
                      </a:pPr>
                      <a:r>
                        <a:rPr kumimoji="0" lang="es-ES_tradn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Trabajadoras que trabajen de noche o aquellas que tengan un horario organizado en turnos rotatorios. 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88" name="Text Box 44"/>
          <p:cNvSpPr txBox="1">
            <a:spLocks noChangeArrowheads="1"/>
          </p:cNvSpPr>
          <p:nvPr/>
        </p:nvSpPr>
        <p:spPr bwMode="auto">
          <a:xfrm>
            <a:off x="533400" y="228600"/>
            <a:ext cx="80772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s-ES" sz="2000" b="1">
                <a:latin typeface="Arial Black" pitchFamily="34" charset="0"/>
              </a:rPr>
              <a:t>DIRECTRICES DE EMBARAZO INSHT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981075"/>
            <a:ext cx="8964613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471988" algn="l"/>
              </a:tabLst>
            </a:pPr>
            <a:r>
              <a:rPr lang="es-ES" sz="2000" b="1">
                <a:solidFill>
                  <a:srgbClr val="008000"/>
                </a:solidFill>
              </a:rPr>
              <a:t>OIT desaconseja el trabajo nocturno:</a:t>
            </a:r>
          </a:p>
          <a:p>
            <a:pPr>
              <a:tabLst>
                <a:tab pos="4471988" algn="l"/>
              </a:tabLst>
            </a:pPr>
            <a:endParaRPr lang="es-ES" sz="2000" b="1">
              <a:solidFill>
                <a:srgbClr val="008000"/>
              </a:solidFill>
            </a:endParaRP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Historial de trastornos gastrointestinales </a:t>
            </a:r>
            <a:r>
              <a:rPr lang="es-ES" sz="2000" b="1"/>
              <a:t>con síntomas graves</a:t>
            </a:r>
            <a:endParaRPr lang="es-ES" b="1"/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Úlcera péptica recurrente ó síndrome de colon irritable, 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Diabetes mellitus insulinodependiente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Tirotoxicosis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Enfermedad coronaria, angina inestable o antecedente de infarto de miocardio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Narcolepsia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Afecciones que produzcan perturbaciones crónicas del sueño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Epilepsia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Trastornos psiquiátricos graves, especialmente depresión crónica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Asma que precise medicación, en especial paciente con esteroides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Tuberculosis activa y extendida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Alcoholismo o drogadicción</a:t>
            </a:r>
          </a:p>
          <a:p>
            <a:pPr>
              <a:spcBef>
                <a:spcPct val="15000"/>
              </a:spcBef>
              <a:buFont typeface="Wingdings" pitchFamily="2" charset="2"/>
              <a:buChar char="L"/>
              <a:tabLst>
                <a:tab pos="4471988" algn="l"/>
              </a:tabLst>
            </a:pPr>
            <a:r>
              <a:rPr lang="es-ES" b="1"/>
              <a:t>Deficiencia acusada de la visión o hemeralopia (ceguera diurna) demasiado grave para una corrección efectiva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79930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471988" algn="l"/>
              </a:tabLst>
            </a:pPr>
            <a:endParaRPr lang="es-ES" sz="2000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De existir en la empresa trabajo a turnos o nocturno ¿se evalúan los riesgos que pueden derivarse de dichos sistemas de trabajo? (Como por ejemplo: conocimiento con antelación suficiente del calendario de turnos; la duración, rotación y carga de trabajo de los turnos y del trabajo nocturno)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¿Se realiza una evaluación de la salud antes de la incorporación al trabajo a turnos y posteriormente a intervalos periódicos? 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¿Se han valorado las circunstancias personales de los trabajadores (edad, obligaciones familiares, monotonía o diversidad en el trabajo)?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476375" y="1125538"/>
            <a:ext cx="5819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2200" b="1">
                <a:solidFill>
                  <a:srgbClr val="008000"/>
                </a:solidFill>
              </a:rPr>
              <a:t>PROTOCOLO DE ACTUACIÓN DE LA ITSS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99306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471988" algn="l"/>
              </a:tabLst>
            </a:pPr>
            <a:endParaRPr lang="es-ES" sz="2000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Se han valorado las alteraciones, alimenticias/digestivas, nerviosas, cardiovasculares, de los ritmos circadianos, del sueño, de la vida social y de tipo profesional, derivados de los reconocimientos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médicos/vigilancia de la salud?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¿Se realiza una evaluación de la salud antes de la incorporación del trabajo a turnos y posteriormente a intervalos periódicos?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r>
              <a:rPr lang="es-ES" b="1"/>
              <a:t>Se evitan los turnos en trabajadores de edad o con problemas de salud relacionados con el trabajo a turnos? ¿y en menores, trabajadoras embarazadas o en periodo de lactancia?</a:t>
            </a:r>
          </a:p>
          <a:p>
            <a:pPr algn="just">
              <a:lnSpc>
                <a:spcPct val="120000"/>
              </a:lnSpc>
              <a:tabLst>
                <a:tab pos="4471988" algn="l"/>
              </a:tabLst>
            </a:pPr>
            <a:endParaRPr lang="es-ES" b="1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268538" y="1076325"/>
            <a:ext cx="4716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008000"/>
                </a:solidFill>
              </a:rPr>
              <a:t>GUÍA DE ACTUACIÓN DE LA ITSS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71550" y="2708275"/>
            <a:ext cx="7488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8000"/>
                </a:solidFill>
              </a:rPr>
              <a:t>MUCHAS GRACIAS</a:t>
            </a:r>
          </a:p>
          <a:p>
            <a:pPr algn="ctr">
              <a:spcBef>
                <a:spcPct val="50000"/>
              </a:spcBef>
            </a:pPr>
            <a:endParaRPr lang="es-ES" sz="2400" b="1">
              <a:solidFill>
                <a:srgbClr val="008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8000"/>
                </a:solidFill>
              </a:rPr>
              <a:t>silvian@meyss.es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759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Estudio comparativo de puestos de trabajo con turnicidad: condiciones de trabajo y efecto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89138"/>
            <a:ext cx="61912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95288" y="1341438"/>
            <a:ext cx="8396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/>
              <a:t>Estudio comparativo de puestos de trabajo con turnicidad: condiciones de trabajo y efecto (2011)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339975" y="5229225"/>
            <a:ext cx="457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1400"/>
          </a:p>
          <a:p>
            <a:pPr algn="ctr"/>
            <a:r>
              <a:rPr lang="es-ES" sz="1400" b="1"/>
              <a:t>Diferencia significativa con los no turnos</a:t>
            </a:r>
            <a:r>
              <a:rPr lang="es-ES" b="1"/>
              <a:t> </a:t>
            </a:r>
          </a:p>
          <a:p>
            <a:pPr algn="ctr"/>
            <a:r>
              <a:rPr lang="es-ES" sz="1400"/>
              <a:t>Prob. Chicuadrado: P=0,0061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708400" y="0"/>
            <a:ext cx="543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rgbClr val="008000"/>
                </a:solidFill>
              </a:rPr>
              <a:t>8ª JORNADAS NACIONALES DE ERGONOMÍA Y PSICOSOCIOLOGÍA</a:t>
            </a:r>
          </a:p>
          <a:p>
            <a:pPr algn="ctr"/>
            <a:r>
              <a:rPr lang="es-ES" sz="1400" b="1">
                <a:solidFill>
                  <a:srgbClr val="008000"/>
                </a:solidFill>
              </a:rPr>
              <a:t>Avilés, noviembre 2012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50825" y="1268413"/>
            <a:ext cx="878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algn="ctr"/>
            <a:r>
              <a:rPr lang="es-ES" b="1"/>
              <a:t>Los trabajadores del </a:t>
            </a:r>
            <a:r>
              <a:rPr lang="es-ES" b="1">
                <a:solidFill>
                  <a:srgbClr val="008000"/>
                </a:solidFill>
              </a:rPr>
              <a:t>turnos de noche</a:t>
            </a:r>
            <a:r>
              <a:rPr lang="es-ES" b="1"/>
              <a:t> tienen </a:t>
            </a:r>
            <a:r>
              <a:rPr lang="es-ES" b="1">
                <a:solidFill>
                  <a:srgbClr val="008000"/>
                </a:solidFill>
              </a:rPr>
              <a:t>peor salud física</a:t>
            </a:r>
            <a:r>
              <a:rPr lang="es-ES" b="1"/>
              <a:t> que los trabajadores no expuestos a turnicidad o de turnos rotatorios</a:t>
            </a:r>
          </a:p>
          <a:p>
            <a:pPr marL="182563" algn="ctr"/>
            <a:endParaRPr lang="es-ES" b="1"/>
          </a:p>
          <a:p>
            <a:pPr marL="182563"/>
            <a:r>
              <a:rPr lang="es-ES" b="1"/>
              <a:t>Tienen: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87137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Peor salud física y mental que la media de la población general 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alteraciones del apetito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tendencia a padecer trastornos digestivos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náuseas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hinchazón de estómago y flatulencias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dolor en brazos y muñecas</a:t>
            </a:r>
          </a:p>
          <a:p>
            <a:pPr marL="895350"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dolor en piernas y rodillas</a:t>
            </a:r>
          </a:p>
          <a:p>
            <a:pPr marL="895350"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07950" y="1125538"/>
            <a:ext cx="90360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Los trabajadores del turnos de </a:t>
            </a:r>
            <a:r>
              <a:rPr lang="es-ES" b="1">
                <a:solidFill>
                  <a:srgbClr val="008000"/>
                </a:solidFill>
              </a:rPr>
              <a:t>rotatorios:</a:t>
            </a:r>
          </a:p>
          <a:p>
            <a:endParaRPr lang="es-ES" b="1"/>
          </a:p>
          <a:p>
            <a:endParaRPr lang="es-ES" b="1"/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Tienen peor salud mental que la media de la población general española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Menos tiempo para dormir entre turnos sucesivos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Están más cansados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Más propensión a trastornos digestivos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Tienen más hinchazón de estómago y flatulencias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Presentan más dolor en brazos y muñecas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es-ES" b="1"/>
              <a:t>Presentan más dolor en piernas y rodillas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71294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ct val="45000"/>
              </a:spcAft>
            </a:pPr>
            <a:r>
              <a:rPr lang="es-ES" sz="2000" b="1"/>
              <a:t>El trabajo a turnos y el nocturno </a:t>
            </a:r>
          </a:p>
          <a:p>
            <a:pPr algn="just">
              <a:lnSpc>
                <a:spcPct val="200000"/>
              </a:lnSpc>
              <a:spcAft>
                <a:spcPct val="45000"/>
              </a:spcAft>
            </a:pPr>
            <a:r>
              <a:rPr lang="es-ES" sz="2000" b="1"/>
              <a:t>	es un </a:t>
            </a:r>
            <a:r>
              <a:rPr lang="es-ES" sz="2000" b="1">
                <a:solidFill>
                  <a:srgbClr val="008000"/>
                </a:solidFill>
              </a:rPr>
              <a:t>agravante general</a:t>
            </a:r>
            <a:r>
              <a:rPr lang="es-ES" sz="2000" b="1"/>
              <a:t> </a:t>
            </a:r>
          </a:p>
          <a:p>
            <a:pPr algn="just">
              <a:lnSpc>
                <a:spcPct val="200000"/>
              </a:lnSpc>
              <a:spcAft>
                <a:spcPct val="45000"/>
              </a:spcAft>
            </a:pPr>
            <a:r>
              <a:rPr lang="es-ES" sz="2000" b="1"/>
              <a:t>	de </a:t>
            </a:r>
            <a:r>
              <a:rPr lang="es-ES" sz="2000" b="1">
                <a:solidFill>
                  <a:srgbClr val="008000"/>
                </a:solidFill>
              </a:rPr>
              <a:t>todas</a:t>
            </a:r>
            <a:r>
              <a:rPr lang="es-ES" sz="2000" b="1"/>
              <a:t> las condiciones de trabajo </a:t>
            </a:r>
          </a:p>
          <a:p>
            <a:pPr algn="just">
              <a:lnSpc>
                <a:spcPct val="200000"/>
              </a:lnSpc>
              <a:spcAft>
                <a:spcPct val="45000"/>
              </a:spcAft>
            </a:pPr>
            <a:r>
              <a:rPr lang="es-ES" sz="2000" b="1"/>
              <a:t>	por alteraciones </a:t>
            </a:r>
            <a:r>
              <a:rPr lang="es-ES" sz="2000" b="1">
                <a:solidFill>
                  <a:srgbClr val="008000"/>
                </a:solidFill>
              </a:rPr>
              <a:t>físicas y mentales</a:t>
            </a:r>
            <a:r>
              <a:rPr lang="es-ES" sz="2000" b="1"/>
              <a:t> de la persona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2743200"/>
            <a:ext cx="7543800" cy="2895600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tint val="13725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>
                <a:solidFill>
                  <a:srgbClr val="008000"/>
                </a:solidFill>
              </a:rPr>
              <a:t>ALTERACIONES DE LA SALUD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/>
              <a:t>NO ENFERMEDAD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/>
              <a:t>ENFERMEDAD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79838" y="1989138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 b="1"/>
              <a:t>Sin trastornos asociados a exposición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505200" y="2819400"/>
            <a:ext cx="4343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87338" algn="l"/>
                <a:tab pos="762000" algn="l"/>
              </a:tabLst>
            </a:pPr>
            <a:r>
              <a:rPr lang="es-ES_tradnl" sz="1600" b="1"/>
              <a:t>Alguna desviación de la normalidad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endParaRPr lang="es-ES_tradnl" sz="1600" b="1"/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- 	Adaptación: 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	alteración no evaluable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endParaRPr lang="es-ES_tradnl" sz="1600" b="1"/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- 	Sensibilización: 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	efectos indeseables superables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endParaRPr lang="es-ES_tradnl" sz="1600" b="1"/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- 	Síndrome de intolerancia: </a:t>
            </a:r>
          </a:p>
          <a:p>
            <a:pPr eaLnBrk="0" hangingPunct="0">
              <a:tabLst>
                <a:tab pos="287338" algn="l"/>
                <a:tab pos="762000" algn="l"/>
              </a:tabLst>
            </a:pPr>
            <a:r>
              <a:rPr lang="es-ES_tradnl" sz="1600" b="1"/>
              <a:t>		disrupción trabajo -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1811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FF6600"/>
                </a:solidFill>
              </a:rPr>
              <a:t>DEL SUEÑO   </a:t>
            </a: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563938" y="1916113"/>
            <a:ext cx="4648200" cy="581025"/>
          </a:xfrm>
          <a:prstGeom prst="rect">
            <a:avLst/>
          </a:prstGeom>
          <a:solidFill>
            <a:srgbClr val="EBFF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/>
              <a:t>- Hipersomnia diurna</a:t>
            </a:r>
          </a:p>
          <a:p>
            <a:pPr eaLnBrk="0" hangingPunct="0"/>
            <a:r>
              <a:rPr lang="es-ES_tradnl" sz="1600" b="1"/>
              <a:t>- Insomnio nocturno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68313" y="32131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FF6600"/>
                </a:solidFill>
              </a:rPr>
              <a:t>APARATO DIGESTIVO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635375" y="4579938"/>
            <a:ext cx="4724400" cy="1314450"/>
          </a:xfrm>
          <a:prstGeom prst="rect">
            <a:avLst/>
          </a:prstGeom>
          <a:solidFill>
            <a:srgbClr val="EBFF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/>
              <a:t>- Neurosis: astenia, insomnio/somnolencia, agresividad/depresión</a:t>
            </a:r>
          </a:p>
          <a:p>
            <a:pPr eaLnBrk="0" hangingPunct="0"/>
            <a:r>
              <a:rPr lang="es-ES_tradnl" sz="1600" b="1"/>
              <a:t>- Vértigos</a:t>
            </a:r>
          </a:p>
          <a:p>
            <a:pPr eaLnBrk="0" hangingPunct="0"/>
            <a:r>
              <a:rPr lang="es-ES_tradnl" sz="1600" b="1"/>
              <a:t>- Calambres</a:t>
            </a:r>
          </a:p>
          <a:p>
            <a:pPr eaLnBrk="0" hangingPunct="0"/>
            <a:r>
              <a:rPr lang="es-ES_tradnl" sz="1600" b="1"/>
              <a:t>- Dolor precordial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95288" y="465455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FF6600"/>
                </a:solidFill>
              </a:rPr>
              <a:t>SISTEMA NERVIOSO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635375" y="2781300"/>
            <a:ext cx="4800600" cy="1558925"/>
          </a:xfrm>
          <a:prstGeom prst="rect">
            <a:avLst/>
          </a:prstGeom>
          <a:solidFill>
            <a:srgbClr val="EBFF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b="1"/>
              <a:t>- Dispepsia</a:t>
            </a:r>
          </a:p>
          <a:p>
            <a:pPr eaLnBrk="0" hangingPunct="0"/>
            <a:r>
              <a:rPr lang="es-ES_tradnl" sz="1600" b="1"/>
              <a:t>- Flatulencia</a:t>
            </a:r>
          </a:p>
          <a:p>
            <a:pPr eaLnBrk="0" hangingPunct="0"/>
            <a:r>
              <a:rPr lang="es-ES_tradnl" sz="1600" b="1"/>
              <a:t>- Pirosis</a:t>
            </a:r>
          </a:p>
          <a:p>
            <a:pPr eaLnBrk="0" hangingPunct="0"/>
            <a:r>
              <a:rPr lang="es-ES_tradnl" sz="1600" b="1"/>
              <a:t>- Úlcera duodenal</a:t>
            </a:r>
          </a:p>
          <a:p>
            <a:pPr eaLnBrk="0" hangingPunct="0"/>
            <a:r>
              <a:rPr lang="es-ES_tradnl" sz="1600" b="1"/>
              <a:t>- Colon irritable</a:t>
            </a:r>
          </a:p>
          <a:p>
            <a:pPr eaLnBrk="0" hangingPunct="0"/>
            <a:r>
              <a:rPr lang="es-ES_tradnl" sz="1600" b="1"/>
              <a:t>- Obesidad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95288" y="5805488"/>
            <a:ext cx="217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_tradnl" sz="2000" b="1">
                <a:solidFill>
                  <a:srgbClr val="FF6600"/>
                </a:solidFill>
              </a:rPr>
              <a:t>FATIGA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3276600" y="1076325"/>
            <a:ext cx="2139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8000"/>
                </a:solidFill>
              </a:rPr>
              <a:t>TRASTORNOS</a:t>
            </a:r>
            <a:endParaRPr lang="es-ES" sz="2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1320</Words>
  <Application>Microsoft Office PowerPoint</Application>
  <PresentationFormat>On-screen Show (4:3)</PresentationFormat>
  <Paragraphs>244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</vt:lpstr>
      <vt:lpstr>Times New Roman</vt:lpstr>
      <vt:lpstr>Arial Black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Silvia Nogareda Cuixart</cp:lastModifiedBy>
  <cp:revision>30</cp:revision>
  <dcterms:modified xsi:type="dcterms:W3CDTF">2012-11-14T23:58:05Z</dcterms:modified>
</cp:coreProperties>
</file>